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60" r:id="rId8"/>
    <p:sldId id="261" r:id="rId9"/>
    <p:sldId id="280" r:id="rId10"/>
    <p:sldId id="262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5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56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3768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237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00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73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34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0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2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8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9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95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3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50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42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2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3E2F-162B-4778-B7E9-01B40295683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39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150" y="156754"/>
            <a:ext cx="11466421" cy="8882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Тема </a:t>
            </a:r>
            <a:r>
              <a:rPr lang="ru-RU" b="1" dirty="0" smtClean="0"/>
              <a:t>3. </a:t>
            </a:r>
            <a:r>
              <a:rPr lang="ru-RU" b="1" dirty="0"/>
              <a:t>Функции управления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2379" y="2076274"/>
            <a:ext cx="8915399" cy="1126283"/>
          </a:xfrm>
        </p:spPr>
        <p:txBody>
          <a:bodyPr>
            <a:noAutofit/>
          </a:bodyPr>
          <a:lstStyle/>
          <a:p>
            <a:r>
              <a:rPr lang="ru-RU" sz="3000" b="1" dirty="0"/>
              <a:t>1.Сущность и объективные предпосылки развития функций управления</a:t>
            </a:r>
          </a:p>
          <a:p>
            <a:r>
              <a:rPr lang="ru-RU" sz="3000" b="1" dirty="0"/>
              <a:t>2.Классификация функций управления</a:t>
            </a:r>
          </a:p>
          <a:p>
            <a:r>
              <a:rPr lang="ru-RU" sz="3000" b="1" dirty="0"/>
              <a:t>3.Содержание функций управления</a:t>
            </a:r>
          </a:p>
          <a:p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29840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7246" y="213359"/>
            <a:ext cx="8915400" cy="5573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900" b="1" dirty="0"/>
              <a:t>3.Содержание функций </a:t>
            </a:r>
            <a:r>
              <a:rPr lang="ru-RU" sz="3900" b="1" dirty="0" smtClean="0"/>
              <a:t>управления</a:t>
            </a:r>
            <a:endParaRPr lang="ru-RU" sz="39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40527" y="1214067"/>
            <a:ext cx="1054172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/>
              <a:t>Анализ</a:t>
            </a:r>
            <a:r>
              <a:rPr lang="ru-RU" dirty="0" smtClean="0"/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000" dirty="0" smtClean="0"/>
              <a:t>Это управленческая </a:t>
            </a:r>
            <a:r>
              <a:rPr lang="ru-RU" sz="3000" dirty="0"/>
              <a:t>деятельность познавательного </a:t>
            </a:r>
            <a:r>
              <a:rPr lang="ru-RU" sz="3000" dirty="0" smtClean="0"/>
              <a:t>характера</a:t>
            </a:r>
            <a:r>
              <a:rPr lang="ru-RU" sz="3000" dirty="0"/>
              <a:t>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000" dirty="0"/>
              <a:t>Сущность анализа заключается в выявлении причинно-следственных связей в системе </a:t>
            </a:r>
            <a:r>
              <a:rPr lang="ru-RU" sz="3000" dirty="0" smtClean="0"/>
              <a:t>управляемого </a:t>
            </a:r>
            <a:r>
              <a:rPr lang="ru-RU" sz="3000" dirty="0"/>
              <a:t>объекта и определение методов воздействия на эти связи в целях повышения эффективности его </a:t>
            </a:r>
            <a:r>
              <a:rPr lang="ru-RU" sz="3000" dirty="0" smtClean="0"/>
              <a:t>функционирования </a:t>
            </a:r>
            <a:r>
              <a:rPr lang="ru-RU" sz="3000" dirty="0"/>
              <a:t>и развития. </a:t>
            </a:r>
            <a:endParaRPr lang="ru-RU" sz="30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000" dirty="0" smtClean="0"/>
              <a:t>Анализ </a:t>
            </a:r>
            <a:r>
              <a:rPr lang="ru-RU" sz="3000" dirty="0"/>
              <a:t>предшествует выполнению всех </a:t>
            </a:r>
            <a:r>
              <a:rPr lang="ru-RU" sz="3000" dirty="0" smtClean="0"/>
              <a:t>основных </a:t>
            </a:r>
            <a:r>
              <a:rPr lang="ru-RU" sz="3000" dirty="0"/>
              <a:t>функций управления, которые базируются на нем</a:t>
            </a:r>
          </a:p>
        </p:txBody>
      </p:sp>
    </p:spTree>
    <p:extLst>
      <p:ext uri="{BB962C8B-B14F-4D97-AF65-F5344CB8AC3E}">
        <p14:creationId xmlns:p14="http://schemas.microsoft.com/office/powerpoint/2010/main" val="725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7464" y="443358"/>
            <a:ext cx="1054172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/>
              <a:t>Планирование</a:t>
            </a:r>
            <a:r>
              <a:rPr lang="ru-RU" dirty="0" smtClean="0"/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000" dirty="0" smtClean="0"/>
              <a:t>(</a:t>
            </a:r>
            <a:r>
              <a:rPr lang="ru-RU" sz="3000" dirty="0"/>
              <a:t>в широком смысле слова) — это </a:t>
            </a:r>
            <a:r>
              <a:rPr lang="ru-RU" sz="3000" dirty="0" smtClean="0"/>
              <a:t>управленческая </a:t>
            </a:r>
            <a:r>
              <a:rPr lang="ru-RU" sz="3000" dirty="0"/>
              <a:t>деятельность, которая интегрирует в себе функции целеполагания, прогнозирования (включая анализ), принятия </a:t>
            </a:r>
            <a:r>
              <a:rPr lang="ru-RU" sz="3000" dirty="0" smtClean="0"/>
              <a:t>решений</a:t>
            </a:r>
            <a:r>
              <a:rPr lang="ru-RU" sz="3000" dirty="0"/>
              <a:t>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000" dirty="0" smtClean="0"/>
              <a:t>(</a:t>
            </a:r>
            <a:r>
              <a:rPr lang="ru-RU" sz="3000" dirty="0"/>
              <a:t>в узком смысле) представляет собой </a:t>
            </a:r>
            <a:r>
              <a:rPr lang="ru-RU" sz="3000" dirty="0" smtClean="0"/>
              <a:t>деятельность </a:t>
            </a:r>
            <a:r>
              <a:rPr lang="ru-RU" sz="3000" dirty="0"/>
              <a:t>по разработке системы мер, направленных на достижение поставленных </a:t>
            </a:r>
            <a:r>
              <a:rPr lang="ru-RU" sz="3000" dirty="0" smtClean="0"/>
              <a:t>целей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000" dirty="0"/>
              <a:t>На микроуровне </a:t>
            </a:r>
            <a:r>
              <a:rPr lang="ru-RU" sz="3000" dirty="0" smtClean="0"/>
              <a:t>результатом планирования </a:t>
            </a:r>
            <a:r>
              <a:rPr lang="ru-RU" sz="3000" dirty="0"/>
              <a:t>выступает система </a:t>
            </a:r>
            <a:r>
              <a:rPr lang="ru-RU" sz="3000" dirty="0" smtClean="0"/>
              <a:t>бизнес-планов, на </a:t>
            </a:r>
            <a:r>
              <a:rPr lang="ru-RU" sz="3000" dirty="0"/>
              <a:t>макроуровне </a:t>
            </a:r>
            <a:r>
              <a:rPr lang="ru-RU" sz="3000" dirty="0" smtClean="0"/>
              <a:t>это важнейшая форма </a:t>
            </a:r>
            <a:r>
              <a:rPr lang="ru-RU" sz="3000" dirty="0"/>
              <a:t>государственного регулирования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604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155" y="1214066"/>
            <a:ext cx="105417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/>
              <a:t>Прогнозирование (от греч. </a:t>
            </a:r>
            <a:r>
              <a:rPr lang="ru-RU" sz="3200" dirty="0" err="1"/>
              <a:t>prognosis</a:t>
            </a:r>
            <a:r>
              <a:rPr lang="ru-RU" sz="3200" dirty="0"/>
              <a:t> — предвидение, предсказание) — вероятностная оценка развития объекта </a:t>
            </a:r>
            <a:r>
              <a:rPr lang="ru-RU" sz="3200" dirty="0" smtClean="0"/>
              <a:t>управления </a:t>
            </a:r>
            <a:r>
              <a:rPr lang="ru-RU" sz="3200" dirty="0"/>
              <a:t>в будущем, научно обоснованное суждение о </a:t>
            </a:r>
            <a:r>
              <a:rPr lang="ru-RU" sz="3200" dirty="0" smtClean="0"/>
              <a:t>возможном </a:t>
            </a:r>
            <a:r>
              <a:rPr lang="ru-RU" sz="3200" dirty="0"/>
              <a:t>состоянии объекта управления в будущем при различных вариантах изменения </a:t>
            </a:r>
            <a:r>
              <a:rPr lang="ru-RU" sz="3200" dirty="0" err="1"/>
              <a:t>метапространства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00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Принятие решений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310639"/>
            <a:ext cx="10554788" cy="51946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это управленческая деятельность по </a:t>
            </a:r>
            <a:r>
              <a:rPr lang="ru-RU" sz="3000" dirty="0" smtClean="0"/>
              <a:t>выбору </a:t>
            </a:r>
            <a:r>
              <a:rPr lang="ru-RU" sz="3000" dirty="0"/>
              <a:t>субъектом управления для осуществления на практике </a:t>
            </a:r>
            <a:r>
              <a:rPr lang="ru-RU" sz="3000" dirty="0" smtClean="0"/>
              <a:t>того </a:t>
            </a:r>
            <a:r>
              <a:rPr lang="ru-RU" sz="3000" dirty="0"/>
              <a:t>или иного варианта поведения управляемых.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управленческое решение — это властный императив, обязательный для исполнения или реализации.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решение </a:t>
            </a:r>
            <a:r>
              <a:rPr lang="ru-RU" sz="3000" dirty="0"/>
              <a:t>имеет форму конкретного предписания к действию для объекта управления (приказ, план, инструкция и т. д.)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466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Принятие решений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310639"/>
            <a:ext cx="10554788" cy="51946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это управленческая деятельность по </a:t>
            </a:r>
            <a:r>
              <a:rPr lang="ru-RU" sz="3000" dirty="0" smtClean="0"/>
              <a:t>выбору </a:t>
            </a:r>
            <a:r>
              <a:rPr lang="ru-RU" sz="3000" dirty="0"/>
              <a:t>субъектом управления для осуществления на практике </a:t>
            </a:r>
            <a:r>
              <a:rPr lang="ru-RU" sz="3000" dirty="0" smtClean="0"/>
              <a:t>того </a:t>
            </a:r>
            <a:r>
              <a:rPr lang="ru-RU" sz="3000" dirty="0"/>
              <a:t>или иного варианта поведения управляемых.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управленческое решение — это властный императив, обязательный для исполнения или реализации.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решение </a:t>
            </a:r>
            <a:r>
              <a:rPr lang="ru-RU" sz="3000" dirty="0"/>
              <a:t>имеет форму конкретного предписания к действию для объекта управления (приказ, план, инструкция и т. д.)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161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Организация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310639"/>
            <a:ext cx="10554788" cy="51946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это управленческая деятельность, </a:t>
            </a:r>
            <a:r>
              <a:rPr lang="ru-RU" sz="3000" dirty="0" smtClean="0"/>
              <a:t>обеспечивающая </a:t>
            </a:r>
            <a:r>
              <a:rPr lang="ru-RU" sz="3000" dirty="0"/>
              <a:t>четкое упорядочение процесса управления в целом, </a:t>
            </a:r>
            <a:r>
              <a:rPr lang="ru-RU" sz="3000" dirty="0" smtClean="0"/>
              <a:t>распределение </a:t>
            </a:r>
            <a:r>
              <a:rPr lang="ru-RU" sz="3000" dirty="0"/>
              <a:t>как функций исполнения управленческих решений, так и собственно функций управления. </a:t>
            </a:r>
            <a:endParaRPr lang="ru-RU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Организация обеспечивает </a:t>
            </a:r>
            <a:r>
              <a:rPr lang="ru-RU" sz="3000" dirty="0"/>
              <a:t>основу рационального построения каждого конкретного органа управления, определения компетенции его структурных подразделений.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763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Координация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310639"/>
            <a:ext cx="10554788" cy="51946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это управленческая деятельность, </a:t>
            </a:r>
            <a:r>
              <a:rPr lang="ru-RU" sz="3000" dirty="0" smtClean="0"/>
              <a:t>заключающаяся </a:t>
            </a:r>
            <a:r>
              <a:rPr lang="ru-RU" sz="3000" dirty="0"/>
              <a:t>в обеспечении взаимосвязи и согласованности </a:t>
            </a:r>
            <a:r>
              <a:rPr lang="ru-RU" sz="3000" dirty="0" smtClean="0"/>
              <a:t>субъектов</a:t>
            </a:r>
            <a:r>
              <a:rPr lang="ru-RU" sz="3000" dirty="0"/>
              <a:t>, объектов и процессов труда во времени и в пространстве. </a:t>
            </a:r>
            <a:endParaRPr lang="ru-RU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Координация </a:t>
            </a:r>
            <a:r>
              <a:rPr lang="ru-RU" sz="3000" dirty="0"/>
              <a:t>создает условия для пропорционального и </a:t>
            </a:r>
            <a:r>
              <a:rPr lang="ru-RU" sz="3000" dirty="0" smtClean="0"/>
              <a:t>непрерывного </a:t>
            </a:r>
            <a:r>
              <a:rPr lang="ru-RU" sz="3000" dirty="0"/>
              <a:t>функционирования системы управления за счет </a:t>
            </a:r>
            <a:r>
              <a:rPr lang="ru-RU" sz="3000" dirty="0" smtClean="0"/>
              <a:t>установления </a:t>
            </a:r>
            <a:r>
              <a:rPr lang="ru-RU" sz="3000" dirty="0"/>
              <a:t>непрерывных связей между отдельными </a:t>
            </a:r>
            <a:r>
              <a:rPr lang="ru-RU" sz="3000" dirty="0" smtClean="0"/>
              <a:t>подразделениями </a:t>
            </a:r>
            <a:r>
              <a:rPr lang="ru-RU" sz="3000" dirty="0"/>
              <a:t>организации и исполнителями.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33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Мотивация (и стимулирование)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036319"/>
            <a:ext cx="10554788" cy="51946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это управленческая </a:t>
            </a:r>
            <a:r>
              <a:rPr lang="ru-RU" sz="3000" dirty="0" smtClean="0"/>
              <a:t>деятельность</a:t>
            </a:r>
            <a:r>
              <a:rPr lang="ru-RU" sz="3000" dirty="0"/>
              <a:t>, осуществляющая целенаправленное воздействие на структуру мотивов </a:t>
            </a:r>
            <a:r>
              <a:rPr lang="ru-RU" sz="3000" dirty="0" smtClean="0"/>
              <a:t>персонала и </a:t>
            </a:r>
            <a:r>
              <a:rPr lang="ru-RU" sz="3000" dirty="0"/>
              <a:t>с помощью адекватных мотивам </a:t>
            </a:r>
            <a:r>
              <a:rPr lang="ru-RU" sz="3000" dirty="0" smtClean="0"/>
              <a:t>стимулов </a:t>
            </a:r>
            <a:r>
              <a:rPr lang="ru-RU" sz="3000" dirty="0"/>
              <a:t>побуждающая творчески решать поставленные задачи, достигать лучших конечных результатов. </a:t>
            </a:r>
            <a:endParaRPr lang="ru-RU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Реализация </a:t>
            </a:r>
            <a:r>
              <a:rPr lang="ru-RU" sz="3000" dirty="0"/>
              <a:t>этой функции управления позволяет раскрыть потенциальные возможности персонала </a:t>
            </a:r>
            <a:r>
              <a:rPr lang="ru-RU" sz="3000" dirty="0" smtClean="0"/>
              <a:t>и </a:t>
            </a:r>
            <a:r>
              <a:rPr lang="ru-RU" sz="3000" dirty="0"/>
              <a:t>повысить степень их использования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726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Коммуникация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036319"/>
            <a:ext cx="10554788" cy="51946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управленческая деятельность по сбору и </a:t>
            </a:r>
            <a:r>
              <a:rPr lang="ru-RU" sz="3000" dirty="0" smtClean="0"/>
              <a:t>обработке </a:t>
            </a:r>
            <a:r>
              <a:rPr lang="ru-RU" sz="3000" dirty="0"/>
              <a:t>информации, организующая обмен информацией и направленная на достижение эффективного информационного взаимодействия как внутри организации, так и между </a:t>
            </a:r>
            <a:r>
              <a:rPr lang="ru-RU" sz="3000" dirty="0" smtClean="0"/>
              <a:t>организацией </a:t>
            </a:r>
            <a:r>
              <a:rPr lang="ru-RU" sz="3000" dirty="0"/>
              <a:t>и ее внешней средой.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В связи с тем, что субъект и объект управления представляют собой тип структурированных </a:t>
            </a:r>
            <a:r>
              <a:rPr lang="ru-RU" sz="3000" dirty="0" smtClean="0"/>
              <a:t>отношений </a:t>
            </a:r>
            <a:r>
              <a:rPr lang="ru-RU" sz="3000" dirty="0"/>
              <a:t>между людьми, эффективность управления в </a:t>
            </a:r>
            <a:r>
              <a:rPr lang="ru-RU" sz="3000" dirty="0" smtClean="0"/>
              <a:t>значительной </a:t>
            </a:r>
            <a:r>
              <a:rPr lang="ru-RU" sz="3000" dirty="0"/>
              <a:t>степени зависит от качества коммуникационной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334556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Контроль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036319"/>
            <a:ext cx="10554788" cy="51946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это управленческая деятельность, позволяющая выявлять, исправлять и предупреждать отклонения достигнутых результатов от намеченных параметров, целей. </a:t>
            </a:r>
            <a:endParaRPr lang="ru-RU" sz="3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/>
              <a:t>Контроль представляет </a:t>
            </a:r>
            <a:r>
              <a:rPr lang="ru-RU" sz="3000" dirty="0"/>
              <a:t>собой наблюдение за объектом и процессами с целью проверки соответствия наблюдаемого </a:t>
            </a:r>
            <a:r>
              <a:rPr lang="ru-RU" sz="3000" dirty="0" smtClean="0"/>
              <a:t>объекта желаемому состоянию</a:t>
            </a:r>
            <a:r>
              <a:rPr lang="ru-RU" sz="3000" dirty="0"/>
              <a:t>, предусмотренному </a:t>
            </a:r>
            <a:r>
              <a:rPr lang="ru-RU" sz="3000" dirty="0" smtClean="0"/>
              <a:t>законами, программами</a:t>
            </a:r>
            <a:r>
              <a:rPr lang="ru-RU" sz="3000" dirty="0"/>
              <a:t>, планами.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Особая роль контроля как функции </a:t>
            </a:r>
            <a:r>
              <a:rPr lang="ru-RU" sz="3000" dirty="0" smtClean="0"/>
              <a:t>управления </a:t>
            </a:r>
            <a:r>
              <a:rPr lang="ru-RU" sz="3000" dirty="0"/>
              <a:t>обусловлена тем, что он служит средством осуществления </a:t>
            </a:r>
            <a:r>
              <a:rPr lang="ru-RU" sz="3000" u="sng" dirty="0" smtClean="0"/>
              <a:t>обратных </a:t>
            </a:r>
            <a:r>
              <a:rPr lang="ru-RU" sz="3000" u="sng" dirty="0"/>
              <a:t>связей</a:t>
            </a:r>
            <a:r>
              <a:rPr lang="ru-RU" sz="3000" dirty="0"/>
              <a:t>, своевременного принятия мер воздействия </a:t>
            </a:r>
          </a:p>
        </p:txBody>
      </p:sp>
    </p:spTree>
    <p:extLst>
      <p:ext uri="{BB962C8B-B14F-4D97-AF65-F5344CB8AC3E}">
        <p14:creationId xmlns:p14="http://schemas.microsoft.com/office/powerpoint/2010/main" val="182391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633" y="369819"/>
            <a:ext cx="10426979" cy="91730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1.СУЩНОСТЬ И ОБЪЕКТИВНЫЕ ПРЕДПОСЫЛКИ РАЗВИТИЯ ФУНКЦИЙ УПРАВЛЕНИЯ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95451" y="1852743"/>
            <a:ext cx="87091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Изучение процесса управления с точки зрения его функций — это ключ к раскрытию содержания управленческой деятельности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80456" y="3803357"/>
            <a:ext cx="940090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«</a:t>
            </a:r>
            <a:r>
              <a:rPr lang="ru-RU" sz="3200" b="1" dirty="0"/>
              <a:t>Ф</a:t>
            </a:r>
            <a:r>
              <a:rPr lang="ru-RU" sz="3200" b="1" dirty="0" smtClean="0"/>
              <a:t>ункция </a:t>
            </a:r>
            <a:r>
              <a:rPr lang="ru-RU" sz="3200" b="1" dirty="0"/>
              <a:t>управления» выражает содержание (направленность) управленческого воздействия на объект </a:t>
            </a:r>
            <a:r>
              <a:rPr lang="ru-RU" sz="3200" b="1" dirty="0" smtClean="0"/>
              <a:t>управления</a:t>
            </a:r>
            <a:r>
              <a:rPr lang="ru-RU" sz="3200" b="1" dirty="0"/>
              <a:t>, управляемую систему.</a:t>
            </a:r>
          </a:p>
        </p:txBody>
      </p:sp>
    </p:spTree>
    <p:extLst>
      <p:ext uri="{BB962C8B-B14F-4D97-AF65-F5344CB8AC3E}">
        <p14:creationId xmlns:p14="http://schemas.microsoft.com/office/powerpoint/2010/main" val="1998151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Регулирование 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036319"/>
            <a:ext cx="10554788" cy="51946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это управленческая деятельность по </a:t>
            </a:r>
            <a:r>
              <a:rPr lang="ru-RU" sz="3000" dirty="0" smtClean="0"/>
              <a:t>поддержанию </a:t>
            </a:r>
            <a:r>
              <a:rPr lang="ru-RU" sz="3000" dirty="0"/>
              <a:t>режимов функционирования управляемой социально-экономической системы в сфере действия объективных </a:t>
            </a:r>
            <a:r>
              <a:rPr lang="ru-RU" sz="3000" dirty="0" smtClean="0"/>
              <a:t>законов </a:t>
            </a:r>
            <a:r>
              <a:rPr lang="ru-RU" sz="3000" dirty="0"/>
              <a:t>и целей объемлющей (управляющей) системы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Данная функция адаптирует менеджмент к устанавливаемым государством параметрам, таким, как </a:t>
            </a:r>
            <a:r>
              <a:rPr lang="ru-RU" sz="3000" dirty="0" smtClean="0"/>
              <a:t>налоги </a:t>
            </a:r>
            <a:r>
              <a:rPr lang="ru-RU" sz="3000" dirty="0"/>
              <a:t>процентные ставки, тарифы, валютный курс, и </a:t>
            </a:r>
            <a:r>
              <a:rPr lang="ru-RU" sz="3000" dirty="0" smtClean="0"/>
              <a:t>обеспечивает </a:t>
            </a:r>
            <a:r>
              <a:rPr lang="ru-RU" sz="3000" dirty="0"/>
              <a:t>реагирование на изменения макроэкономических </a:t>
            </a:r>
            <a:r>
              <a:rPr lang="ru-RU" sz="3000" dirty="0" smtClean="0"/>
              <a:t>параметров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248727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462" y="206099"/>
            <a:ext cx="8911687" cy="6037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Обеспечение корпоративности  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036319"/>
            <a:ext cx="10554788" cy="51946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эта относительно новая </a:t>
            </a:r>
            <a:r>
              <a:rPr lang="ru-RU" sz="3000" dirty="0" smtClean="0"/>
              <a:t>функция </a:t>
            </a:r>
            <a:r>
              <a:rPr lang="ru-RU" sz="3000" dirty="0"/>
              <a:t>управления включает в себя виды деятельности по </a:t>
            </a:r>
            <a:r>
              <a:rPr lang="ru-RU" sz="3000" dirty="0" smtClean="0"/>
              <a:t>формированию </a:t>
            </a:r>
            <a:r>
              <a:rPr lang="ru-RU" sz="3000" dirty="0"/>
              <a:t>атмосферы фирмы, ее социально-психологического </a:t>
            </a:r>
            <a:r>
              <a:rPr lang="ru-RU" sz="3000" dirty="0" smtClean="0"/>
              <a:t>климата</a:t>
            </a:r>
            <a:r>
              <a:rPr lang="ru-RU" sz="3000" dirty="0"/>
              <a:t>, обеспечивающего решение проблемы удовлетворенности персонала своим трудом, общением, совместной работой с </a:t>
            </a:r>
            <a:r>
              <a:rPr lang="ru-RU" sz="3000" dirty="0" smtClean="0"/>
              <a:t>коллегами </a:t>
            </a:r>
            <a:r>
              <a:rPr lang="ru-RU" sz="3000" dirty="0"/>
              <a:t>и непосредственным руководителем.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/>
              <a:t>предполагает формирование корпоративной культуры, которая призвана способствовать и	участию персонала в творческих процессах разработанными субъектами управления в зависимости от сложившихся условий и моделей управления. </a:t>
            </a:r>
          </a:p>
        </p:txBody>
      </p:sp>
    </p:spTree>
    <p:extLst>
      <p:ext uri="{BB962C8B-B14F-4D97-AF65-F5344CB8AC3E}">
        <p14:creationId xmlns:p14="http://schemas.microsoft.com/office/powerpoint/2010/main" val="55053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2229" y="409302"/>
            <a:ext cx="10319657" cy="6109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Возникновение функций управления — результат кооперации и разделения управленческого труда, позволивший существенно Увеличить его продуктивность. </a:t>
            </a:r>
            <a:endParaRPr lang="ru-RU" sz="2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Первым функции управления выделил А. </a:t>
            </a:r>
            <a:r>
              <a:rPr lang="ru-RU" sz="2400" dirty="0" err="1" smtClean="0">
                <a:solidFill>
                  <a:schemeClr val="tx1"/>
                </a:solidFill>
              </a:rPr>
              <a:t>Файоль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Российская школа управления выделяет следующие </a:t>
            </a:r>
            <a:r>
              <a:rPr lang="ru-RU" sz="2800" dirty="0" smtClean="0">
                <a:solidFill>
                  <a:schemeClr val="tx1"/>
                </a:solidFill>
              </a:rPr>
              <a:t>основные </a:t>
            </a:r>
            <a:r>
              <a:rPr lang="ru-RU" sz="2800" dirty="0">
                <a:solidFill>
                  <a:schemeClr val="tx1"/>
                </a:solidFill>
              </a:rPr>
              <a:t>функции: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целеполагание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smtClean="0">
                <a:solidFill>
                  <a:schemeClr val="tx1"/>
                </a:solidFill>
              </a:rPr>
              <a:t>анализ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прогнозирование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smtClean="0">
                <a:solidFill>
                  <a:schemeClr val="tx1"/>
                </a:solidFill>
              </a:rPr>
              <a:t>планирование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организацию</a:t>
            </a:r>
            <a:r>
              <a:rPr lang="ru-RU" sz="2800" dirty="0">
                <a:solidFill>
                  <a:schemeClr val="tx1"/>
                </a:solidFill>
              </a:rPr>
              <a:t>, координацию,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мотивацию</a:t>
            </a:r>
            <a:r>
              <a:rPr lang="ru-RU" sz="2800" dirty="0">
                <a:solidFill>
                  <a:schemeClr val="tx1"/>
                </a:solidFill>
              </a:rPr>
              <a:t>, учет и контроль, 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коммуникацию</a:t>
            </a:r>
            <a:r>
              <a:rPr lang="ru-RU" sz="2800" dirty="0">
                <a:solidFill>
                  <a:schemeClr val="tx1"/>
                </a:solidFill>
              </a:rPr>
              <a:t>, принятие решений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33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8239" y="148046"/>
            <a:ext cx="10186263" cy="49203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900" b="1" dirty="0"/>
              <a:t>Классификация функций </a:t>
            </a:r>
            <a:r>
              <a:rPr lang="ru-RU" sz="3900" b="1" dirty="0" smtClean="0"/>
              <a:t>управления</a:t>
            </a:r>
            <a:endParaRPr lang="ru-RU" sz="24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121069"/>
              </p:ext>
            </p:extLst>
          </p:nvPr>
        </p:nvGraphicFramePr>
        <p:xfrm>
          <a:off x="0" y="640080"/>
          <a:ext cx="12192000" cy="6188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894">
                  <a:extLst>
                    <a:ext uri="{9D8B030D-6E8A-4147-A177-3AD203B41FA5}">
                      <a16:colId xmlns:a16="http://schemas.microsoft.com/office/drawing/2014/main" val="665075255"/>
                    </a:ext>
                  </a:extLst>
                </a:gridCol>
                <a:gridCol w="9476106">
                  <a:extLst>
                    <a:ext uri="{9D8B030D-6E8A-4147-A177-3AD203B41FA5}">
                      <a16:colId xmlns:a16="http://schemas.microsoft.com/office/drawing/2014/main" val="1239914370"/>
                    </a:ext>
                  </a:extLst>
                </a:gridCol>
              </a:tblGrid>
              <a:tr h="50355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Критерий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Состав функций управления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70380"/>
                  </a:ext>
                </a:extLst>
              </a:tr>
              <a:tr h="389984">
                <a:tc rowSpan="3"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1.</a:t>
                      </a:r>
                      <a:r>
                        <a:rPr lang="ru-RU" sz="2000" b="1" i="1" baseline="0" dirty="0" smtClean="0"/>
                        <a:t> </a:t>
                      </a:r>
                      <a:r>
                        <a:rPr lang="ru-RU" sz="2000" b="1" i="1" dirty="0" smtClean="0"/>
                        <a:t>Содержание управленческой деятельности</a:t>
                      </a:r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Предвидение (планирование) Организация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474542"/>
                  </a:ext>
                </a:extLst>
              </a:tr>
              <a:tr h="3899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Активизация (мотивация, стимулирование)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08213"/>
                  </a:ext>
                </a:extLst>
              </a:tr>
              <a:tr h="3899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Контроль Координация Регулирование Исследование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160567"/>
                  </a:ext>
                </a:extLst>
              </a:tr>
              <a:tr h="389984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2. </a:t>
                      </a:r>
                      <a:r>
                        <a:rPr lang="ru-RU" sz="1800" b="1" i="1" dirty="0" smtClean="0"/>
                        <a:t>Организационная</a:t>
                      </a:r>
                      <a:r>
                        <a:rPr lang="ru-RU" sz="2000" b="1" i="1" dirty="0" smtClean="0"/>
                        <a:t> роль функции</a:t>
                      </a:r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Функции интеграции (объединения)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404690"/>
                  </a:ext>
                </a:extLst>
              </a:tr>
              <a:tr h="6899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Функции дифференциации (разделения, выделения, обособления, специализации)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25741"/>
                  </a:ext>
                </a:extLst>
              </a:tr>
              <a:tr h="389984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3. Направление деятельности</a:t>
                      </a:r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Интрафункции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787923"/>
                  </a:ext>
                </a:extLst>
              </a:tr>
              <a:tr h="3899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Инфрафункции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822501"/>
                  </a:ext>
                </a:extLst>
              </a:tr>
              <a:tr h="689971">
                <a:tc rowSpan="4"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4. Сферы развития объекта управления</a:t>
                      </a:r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экономическими процессами (финансы, инвестиции и пр.)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307394"/>
                  </a:ext>
                </a:extLst>
              </a:tr>
              <a:tr h="6899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социально-психологическими процессами (удовлетворенность трудом, атмосфера и пр.)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367346"/>
                  </a:ext>
                </a:extLst>
              </a:tr>
              <a:tr h="6899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организационными процессами (изменения в организации, перераспределение обязанностей и др.)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728900"/>
                  </a:ext>
                </a:extLst>
              </a:tr>
              <a:tr h="5035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инновациями (использование техники, новые технологии)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043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72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8239" y="148046"/>
            <a:ext cx="10186263" cy="49203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900" b="1" dirty="0"/>
              <a:t>Классификация функций </a:t>
            </a:r>
            <a:r>
              <a:rPr lang="ru-RU" sz="3900" b="1" dirty="0" smtClean="0"/>
              <a:t>управления</a:t>
            </a:r>
            <a:endParaRPr lang="ru-RU" sz="24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712364"/>
              </p:ext>
            </p:extLst>
          </p:nvPr>
        </p:nvGraphicFramePr>
        <p:xfrm>
          <a:off x="0" y="640085"/>
          <a:ext cx="12192000" cy="60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894">
                  <a:extLst>
                    <a:ext uri="{9D8B030D-6E8A-4147-A177-3AD203B41FA5}">
                      <a16:colId xmlns:a16="http://schemas.microsoft.com/office/drawing/2014/main" val="665075255"/>
                    </a:ext>
                  </a:extLst>
                </a:gridCol>
                <a:gridCol w="9476106">
                  <a:extLst>
                    <a:ext uri="{9D8B030D-6E8A-4147-A177-3AD203B41FA5}">
                      <a16:colId xmlns:a16="http://schemas.microsoft.com/office/drawing/2014/main" val="1239914370"/>
                    </a:ext>
                  </a:extLst>
                </a:gridCol>
              </a:tblGrid>
              <a:tr h="38281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Критерий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Состав функций управления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70380"/>
                  </a:ext>
                </a:extLst>
              </a:tr>
              <a:tr h="382815">
                <a:tc rowSpan="3"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5. Этапы </a:t>
                      </a:r>
                      <a:r>
                        <a:rPr lang="ru-RU" sz="1800" b="1" i="1" dirty="0" smtClean="0"/>
                        <a:t>производственного</a:t>
                      </a:r>
                      <a:endParaRPr lang="ru-RU" sz="2000" b="1" i="1" dirty="0" smtClean="0"/>
                    </a:p>
                    <a:p>
                      <a:pPr algn="l"/>
                      <a:r>
                        <a:rPr lang="ru-RU" sz="2000" b="1" i="1" dirty="0" smtClean="0"/>
                        <a:t>процесса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процессом производства 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6474542"/>
                  </a:ext>
                </a:extLst>
              </a:tr>
              <a:tr h="38281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обеспечением производства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5408213"/>
                  </a:ext>
                </a:extLst>
              </a:tr>
              <a:tr h="38281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процессами реализации продукции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6160567"/>
                  </a:ext>
                </a:extLst>
              </a:tr>
              <a:tr h="677289">
                <a:tc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6. Тип производства</a:t>
                      </a:r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Функции управления разнообразными блоками диверсифицированного производства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6404690"/>
                  </a:ext>
                </a:extLst>
              </a:tr>
              <a:tr h="382815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7. Масштаб времени</a:t>
                      </a:r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Текущее (тактическое) управление  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787923"/>
                  </a:ext>
                </a:extLst>
              </a:tr>
              <a:tr h="38281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Оперативное управление 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6822501"/>
                  </a:ext>
                </a:extLst>
              </a:tr>
              <a:tr h="382815">
                <a:tc rowSpan="2"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8. </a:t>
                      </a:r>
                      <a:r>
                        <a:rPr lang="ru-RU" sz="2000" b="1" i="1" dirty="0" err="1" smtClean="0"/>
                        <a:t>Этапность</a:t>
                      </a:r>
                      <a:r>
                        <a:rPr lang="ru-RU" sz="2000" b="1" i="1" dirty="0" smtClean="0"/>
                        <a:t> процесса управления</a:t>
                      </a:r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Целеполагание, Определение ситуации 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8307394"/>
                  </a:ext>
                </a:extLst>
              </a:tr>
              <a:tr h="74359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Определение проблемы, Решение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1367346"/>
                  </a:ext>
                </a:extLst>
              </a:tr>
              <a:tr h="568907">
                <a:tc rowSpan="3">
                  <a:txBody>
                    <a:bodyPr/>
                    <a:lstStyle/>
                    <a:p>
                      <a:pPr algn="l"/>
                      <a:r>
                        <a:rPr lang="ru-RU" sz="2000" b="1" i="1" dirty="0" smtClean="0"/>
                        <a:t>9. Основные факторы </a:t>
                      </a:r>
                      <a:r>
                        <a:rPr lang="ru-RU" sz="1800" b="1" i="1" dirty="0" smtClean="0"/>
                        <a:t>производственного</a:t>
                      </a:r>
                      <a:r>
                        <a:rPr lang="ru-RU" sz="2000" b="1" i="1" dirty="0" smtClean="0"/>
                        <a:t> процесса</a:t>
                      </a:r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продуктом 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060664"/>
                  </a:ext>
                </a:extLst>
              </a:tr>
              <a:tr h="517432">
                <a:tc vMerge="1">
                  <a:txBody>
                    <a:bodyPr/>
                    <a:lstStyle/>
                    <a:p>
                      <a:pPr algn="l"/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персоналом 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5802790"/>
                  </a:ext>
                </a:extLst>
              </a:tr>
              <a:tr h="743598">
                <a:tc vMerge="1">
                  <a:txBody>
                    <a:bodyPr/>
                    <a:lstStyle/>
                    <a:p>
                      <a:pPr algn="l"/>
                      <a:endParaRPr lang="ru-RU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Управление информацией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1802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45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2868" y="148051"/>
            <a:ext cx="10186263" cy="49203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900" b="1" dirty="0"/>
              <a:t>Основные функции управления и средства воздействия</a:t>
            </a:r>
            <a:endParaRPr lang="ru-RU" sz="24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332274"/>
              </p:ext>
            </p:extLst>
          </p:nvPr>
        </p:nvGraphicFramePr>
        <p:xfrm>
          <a:off x="833051" y="731525"/>
          <a:ext cx="10205064" cy="5939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3554">
                  <a:extLst>
                    <a:ext uri="{9D8B030D-6E8A-4147-A177-3AD203B41FA5}">
                      <a16:colId xmlns:a16="http://schemas.microsoft.com/office/drawing/2014/main" val="341750914"/>
                    </a:ext>
                  </a:extLst>
                </a:gridCol>
                <a:gridCol w="7171510">
                  <a:extLst>
                    <a:ext uri="{9D8B030D-6E8A-4147-A177-3AD203B41FA5}">
                      <a16:colId xmlns:a16="http://schemas.microsoft.com/office/drawing/2014/main" val="567146551"/>
                    </a:ext>
                  </a:extLst>
                </a:gridCol>
              </a:tblGrid>
              <a:tr h="574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effectLst/>
                        </a:rPr>
                        <a:t>Функции управления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 marL="8350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effectLst/>
                        </a:rPr>
                        <a:t>Средства воздействия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525161022"/>
                  </a:ext>
                </a:extLst>
              </a:tr>
              <a:tr h="574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>
                          <a:effectLst/>
                        </a:rPr>
                        <a:t>Целеполагание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 marR="277495" indent="-152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25" dirty="0">
                          <a:effectLst/>
                        </a:rPr>
                        <a:t>Потребности, миссия, цели, потенциал, ресурсы, результаты, информация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2834691516"/>
                  </a:ext>
                </a:extLst>
              </a:tr>
              <a:tr h="574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5" dirty="0" err="1" smtClean="0">
                          <a:effectLst/>
                        </a:rPr>
                        <a:t>Стратегополагание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20" dirty="0">
                          <a:effectLst/>
                        </a:rPr>
                        <a:t>Информация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3431838654"/>
                  </a:ext>
                </a:extLst>
              </a:tr>
              <a:tr h="574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Планирование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25" dirty="0">
                          <a:effectLst/>
                        </a:rPr>
                        <a:t>Гипотеза, концепция, прогноз, программа, план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1531807934"/>
                  </a:ext>
                </a:extLst>
              </a:tr>
              <a:tr h="574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Организация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 marR="186055" indent="-88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30" dirty="0">
                          <a:effectLst/>
                        </a:rPr>
                        <a:t>Процесс, система, структура, технология, ресурсы, </a:t>
                      </a:r>
                      <a:r>
                        <a:rPr lang="ru-RU" sz="2000" spc="-15" dirty="0">
                          <a:effectLst/>
                        </a:rPr>
                        <a:t>коммуникации, информация, метод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2906989110"/>
                  </a:ext>
                </a:extLst>
              </a:tr>
              <a:tr h="574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>
                          <a:effectLst/>
                        </a:rPr>
                        <a:t>Координация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 marR="298450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25" dirty="0">
                          <a:effectLst/>
                        </a:rPr>
                        <a:t>Согласование, сбалансированность, равновесие, страхование, резервирование, управляемость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1620734019"/>
                  </a:ext>
                </a:extLst>
              </a:tr>
              <a:tr h="574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Мотивация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 marR="73025" indent="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25" dirty="0">
                          <a:effectLst/>
                        </a:rPr>
                        <a:t>Потребность, интересы, мотивы, методы, ожидания, установки, власть, лидерство, стиль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3523782529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15">
                          <a:effectLst/>
                        </a:rPr>
                        <a:t>Контроль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25" dirty="0">
                          <a:effectLst/>
                        </a:rPr>
                        <a:t>Нормы, правила, инструкции, технология, анализ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3064439053"/>
                  </a:ext>
                </a:extLst>
              </a:tr>
              <a:tr h="574765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Регулирование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 marR="429895" indent="152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35" dirty="0">
                          <a:effectLst/>
                        </a:rPr>
                        <a:t>Регламент, стандарт, норматив, налог, льготы, </a:t>
                      </a:r>
                      <a:r>
                        <a:rPr lang="ru-RU" sz="2000" spc="-15" dirty="0">
                          <a:effectLst/>
                        </a:rPr>
                        <a:t>штрафы, пошлины, лицензия, информация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1005518855"/>
                  </a:ext>
                </a:extLst>
              </a:tr>
              <a:tr h="862148">
                <a:tc>
                  <a:txBody>
                    <a:bodyPr/>
                    <a:lstStyle/>
                    <a:p>
                      <a:pPr marL="12065" marR="73025" indent="184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25" dirty="0">
                          <a:effectLst/>
                        </a:rPr>
                        <a:t>Оценка </a:t>
                      </a:r>
                      <a:r>
                        <a:rPr lang="ru-RU" sz="2000" spc="25" dirty="0" smtClean="0">
                          <a:effectLst/>
                        </a:rPr>
                        <a:t>и принятие </a:t>
                      </a:r>
                      <a:r>
                        <a:rPr lang="ru-RU" sz="2000" spc="-10" dirty="0" smtClean="0">
                          <a:effectLst/>
                        </a:rPr>
                        <a:t>решений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20" dirty="0">
                          <a:effectLst/>
                        </a:rPr>
                        <a:t>Показатели, критерии, процедуры, экспертиза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421" marR="15421" marT="0" marB="0" anchor="ctr"/>
                </a:tc>
                <a:extLst>
                  <a:ext uri="{0D108BD9-81ED-4DB2-BD59-A6C34878D82A}">
                    <a16:rowId xmlns:a16="http://schemas.microsoft.com/office/drawing/2014/main" val="1409319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01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120" y="409302"/>
            <a:ext cx="8915400" cy="6109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000" dirty="0" smtClean="0"/>
              <a:t>Функции </a:t>
            </a:r>
            <a:r>
              <a:rPr lang="ru-RU" sz="3000" dirty="0"/>
              <a:t>управления объективно </a:t>
            </a:r>
            <a:r>
              <a:rPr lang="ru-RU" sz="3000" dirty="0" smtClean="0"/>
              <a:t>обусловлены: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/>
              <a:t>управляемой </a:t>
            </a:r>
            <a:r>
              <a:rPr lang="ru-RU" sz="3000" dirty="0"/>
              <a:t>(объект управления) и управляющей (субъект управления) подсистемами, </a:t>
            </a:r>
            <a:endParaRPr lang="ru-RU" sz="3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/>
              <a:t>действующими </a:t>
            </a:r>
            <a:r>
              <a:rPr lang="ru-RU" sz="3000" dirty="0"/>
              <a:t>законами науки управления, </a:t>
            </a:r>
            <a:endParaRPr lang="ru-RU" sz="3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/>
              <a:t>используемыми </a:t>
            </a:r>
            <a:r>
              <a:rPr lang="ru-RU" sz="3000" dirty="0"/>
              <a:t>принципами </a:t>
            </a:r>
            <a:r>
              <a:rPr lang="ru-RU" sz="3000" dirty="0" smtClean="0"/>
              <a:t>управления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/>
              <a:t>сложившимися </a:t>
            </a:r>
            <a:r>
              <a:rPr lang="ru-RU" sz="3000" dirty="0"/>
              <a:t>в системе управления отношениями.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81390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776" y="0"/>
            <a:ext cx="11466423" cy="6792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900" b="1" dirty="0"/>
              <a:t>2.Классификация функций управления</a:t>
            </a:r>
          </a:p>
          <a:p>
            <a:pPr marL="0" indent="0">
              <a:buNone/>
            </a:pPr>
            <a:endParaRPr 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11085" y="835243"/>
            <a:ext cx="100540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При всем многообразии подходов общим является то, что: </a:t>
            </a:r>
            <a:endParaRPr lang="ru-RU" sz="3200" dirty="0" smtClean="0"/>
          </a:p>
          <a:p>
            <a:r>
              <a:rPr lang="ru-RU" sz="3200" dirty="0" smtClean="0"/>
              <a:t>а</a:t>
            </a:r>
            <a:r>
              <a:rPr lang="ru-RU" sz="3200" dirty="0"/>
              <a:t>) необходимо различать функции управления, функции органов управления и функции управленческого персонала; </a:t>
            </a:r>
            <a:endParaRPr lang="ru-RU" sz="3200" dirty="0" smtClean="0"/>
          </a:p>
          <a:p>
            <a:r>
              <a:rPr lang="ru-RU" sz="3200" dirty="0" smtClean="0"/>
              <a:t>б</a:t>
            </a:r>
            <a:r>
              <a:rPr lang="ru-RU" sz="3200" dirty="0"/>
              <a:t>) функции управления </a:t>
            </a:r>
            <a:r>
              <a:rPr lang="ru-RU" sz="3200" dirty="0" smtClean="0"/>
              <a:t>первичны </a:t>
            </a:r>
            <a:r>
              <a:rPr lang="ru-RU" sz="3200" dirty="0"/>
              <a:t>и являются исходными для определения функций органов управления и управленческих кадров; </a:t>
            </a:r>
            <a:endParaRPr lang="ru-RU" sz="3200" dirty="0" smtClean="0"/>
          </a:p>
          <a:p>
            <a:r>
              <a:rPr lang="ru-RU" sz="3200" dirty="0" smtClean="0"/>
              <a:t>в</a:t>
            </a:r>
            <a:r>
              <a:rPr lang="ru-RU" sz="3200" dirty="0"/>
              <a:t>) все функции управления взаимосвязаны, взаимообусловлены и отражают внутреннюю логику формирования системы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3263422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4067" y="169037"/>
            <a:ext cx="100540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	Поскольку </a:t>
            </a:r>
            <a:r>
              <a:rPr lang="ru-RU" sz="2800" dirty="0"/>
              <a:t>управление — это процесс непрерывных, </a:t>
            </a:r>
            <a:r>
              <a:rPr lang="ru-RU" sz="2800" dirty="0" smtClean="0"/>
              <a:t>взаимосвязанных</a:t>
            </a:r>
            <a:r>
              <a:rPr lang="ru-RU" sz="2800" dirty="0"/>
              <a:t>, целенаправленных управленческих воздействий, то </a:t>
            </a:r>
            <a:r>
              <a:rPr lang="ru-RU" sz="2800" dirty="0" smtClean="0"/>
              <a:t>необходимо </a:t>
            </a:r>
            <a:r>
              <a:rPr lang="ru-RU" sz="2800" dirty="0"/>
              <a:t>и достаточно выделять </a:t>
            </a:r>
            <a:r>
              <a:rPr lang="ru-RU" sz="2800" b="1" i="1" u="sng" dirty="0"/>
              <a:t>следующие функции управления</a:t>
            </a:r>
            <a:r>
              <a:rPr lang="ru-RU" sz="2800" dirty="0"/>
              <a:t>: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анализ</a:t>
            </a:r>
            <a:r>
              <a:rPr lang="ru-RU" sz="2800" dirty="0"/>
              <a:t>,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целеполагание</a:t>
            </a:r>
            <a:r>
              <a:rPr lang="ru-RU" sz="2800" dirty="0"/>
              <a:t>,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прогнозирование </a:t>
            </a:r>
            <a:r>
              <a:rPr lang="ru-RU" sz="2800" dirty="0"/>
              <a:t>и программирование, </a:t>
            </a:r>
            <a:r>
              <a:rPr lang="ru-RU" sz="2800" dirty="0" smtClean="0"/>
              <a:t>	планирование</a:t>
            </a:r>
            <a:r>
              <a:rPr lang="ru-RU" sz="2800" dirty="0"/>
              <a:t>,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принятие </a:t>
            </a:r>
            <a:r>
              <a:rPr lang="ru-RU" sz="2800" dirty="0"/>
              <a:t>решений,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организация</a:t>
            </a:r>
            <a:r>
              <a:rPr lang="ru-RU" sz="2800" dirty="0"/>
              <a:t>,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координация</a:t>
            </a:r>
            <a:r>
              <a:rPr lang="ru-RU" sz="2800" dirty="0"/>
              <a:t>,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мотивация </a:t>
            </a:r>
            <a:r>
              <a:rPr lang="ru-RU" sz="2800" dirty="0"/>
              <a:t>и стимулирование,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коммуникация</a:t>
            </a:r>
            <a:r>
              <a:rPr lang="ru-RU" sz="2800" dirty="0"/>
              <a:t>,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 smtClean="0"/>
              <a:t>	учет </a:t>
            </a:r>
            <a:r>
              <a:rPr lang="ru-RU" sz="2800" dirty="0"/>
              <a:t>и 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286090693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</TotalTime>
  <Words>1110</Words>
  <Application>Microsoft Office PowerPoint</Application>
  <PresentationFormat>Широкоэкранный</PresentationFormat>
  <Paragraphs>135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Times New Roman</vt:lpstr>
      <vt:lpstr>Wingdings</vt:lpstr>
      <vt:lpstr>Wingdings 3</vt:lpstr>
      <vt:lpstr>Легкий дым</vt:lpstr>
      <vt:lpstr>Тема 3. Функции управления</vt:lpstr>
      <vt:lpstr>1.СУЩНОСТЬ И ОБЪЕКТИВНЫЕ ПРЕДПОСЫЛКИ РАЗВИТИЯ ФУНКЦИЙ УПРАВЛЕНИЯ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Принятие решений </vt:lpstr>
      <vt:lpstr>Принятие решений </vt:lpstr>
      <vt:lpstr>Организация  </vt:lpstr>
      <vt:lpstr>Координация   </vt:lpstr>
      <vt:lpstr>Мотивация (и стимулирование)   </vt:lpstr>
      <vt:lpstr>Коммуникация    </vt:lpstr>
      <vt:lpstr>Контроль     </vt:lpstr>
      <vt:lpstr>Регулирование      </vt:lpstr>
      <vt:lpstr>Обеспечение корпоративности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РАЗВИТИЕ УПРАВЛЕНЧЕСКОЙ МЫСЛИ</dc:title>
  <dc:creator>Ольга</dc:creator>
  <cp:lastModifiedBy>Ольга</cp:lastModifiedBy>
  <cp:revision>19</cp:revision>
  <dcterms:created xsi:type="dcterms:W3CDTF">2018-09-03T14:05:50Z</dcterms:created>
  <dcterms:modified xsi:type="dcterms:W3CDTF">2018-09-04T10:22:52Z</dcterms:modified>
</cp:coreProperties>
</file>